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93" r:id="rId9"/>
    <p:sldId id="264" r:id="rId10"/>
    <p:sldId id="263" r:id="rId11"/>
    <p:sldId id="265" r:id="rId12"/>
    <p:sldId id="267" r:id="rId13"/>
    <p:sldId id="266" r:id="rId14"/>
    <p:sldId id="272" r:id="rId15"/>
    <p:sldId id="261" r:id="rId16"/>
    <p:sldId id="269" r:id="rId17"/>
    <p:sldId id="270" r:id="rId18"/>
    <p:sldId id="273" r:id="rId19"/>
    <p:sldId id="271" r:id="rId20"/>
    <p:sldId id="277" r:id="rId21"/>
    <p:sldId id="274" r:id="rId22"/>
    <p:sldId id="275" r:id="rId23"/>
    <p:sldId id="282" r:id="rId24"/>
    <p:sldId id="276" r:id="rId25"/>
    <p:sldId id="278" r:id="rId26"/>
    <p:sldId id="283" r:id="rId27"/>
    <p:sldId id="279" r:id="rId28"/>
    <p:sldId id="284" r:id="rId29"/>
    <p:sldId id="280" r:id="rId30"/>
    <p:sldId id="285" r:id="rId31"/>
    <p:sldId id="281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44" d="100"/>
          <a:sy n="44" d="100"/>
        </p:scale>
        <p:origin x="-57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1D75F-BE84-4E5F-8D27-E5F8398CF903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184D-4A65-4E25-A1A8-F298FD1639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6DF8-6D05-4D16-A8D7-69EA6514A5D2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2A52-D158-4CF2-B9CD-F57D490D89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CECE-24DD-49EF-AA98-9577F19319CD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2030-634F-4BAA-9F32-C32F0C9728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2FA9-1D6F-44F8-B659-8F812E2365E0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D25C-DE34-4CD4-9A28-E45960E89E9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E24-997E-43FE-A4E5-68B8F4DFE47C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3A2AB-8C1D-4983-A186-178C7A3FC1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062C-CE51-4996-A644-627F7C256A48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CEED-5596-44FA-A1AA-79E1A3CA9C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E8C9-95B5-4686-9929-7EFD45E9A397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C314-DA40-48B7-B6FD-3B3CAC00CA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D56E-C130-40D7-A780-D141077BC012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55C7-B648-4494-9912-3A0441384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D735-2084-430B-9B85-54448B443327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5559C-83AC-4673-9AFC-D34BFD7248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9DAAC-1C9B-4720-A45D-41F6BE13D505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11A8-62C7-4F9D-803F-4DC8F1132C2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F90A-5306-45A5-B0E5-37038BA1A710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4D769-6219-4860-8C2B-CD1EDAA878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B3E84-3402-4376-A453-90F97A49C4CC}" type="datetimeFigureOut">
              <a:rPr lang="pl-PL"/>
              <a:pPr>
                <a:defRPr/>
              </a:pPr>
              <a:t>2016-01-22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78AF5-2D0C-4A95-B330-366BFE5238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KULTURA BAROKU</a:t>
            </a:r>
            <a:br>
              <a:rPr lang="pl-PL" smtClean="0"/>
            </a:br>
            <a:r>
              <a:rPr lang="pl-PL" smtClean="0"/>
              <a:t>W EUROPIE                 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dirty="0" smtClean="0"/>
              <a:t>Opracowała Helena Tomaszewska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pic>
        <p:nvPicPr>
          <p:cNvPr id="11267" name="Picture 9" descr="C:\Users\Lena\Pictures\barok\IlGesu(Interior)Manner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71563"/>
            <a:ext cx="6500813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1428750" y="6000750"/>
            <a:ext cx="6500813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Wnętrze </a:t>
            </a: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Gesu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pic>
        <p:nvPicPr>
          <p:cNvPr id="12291" name="Picture 2" descr="C:\Users\Lena\Pictures\barok\399px-Estasi_di_Santa_Tere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285115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28625" y="5643563"/>
            <a:ext cx="28575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Ekstaza św. Teresy</a:t>
            </a:r>
          </a:p>
          <a:p>
            <a:pPr algn="ctr">
              <a:defRPr/>
            </a:pPr>
            <a:r>
              <a:rPr lang="pl-PL" dirty="0"/>
              <a:t>Giovanni Lorenzo Bernini</a:t>
            </a:r>
          </a:p>
        </p:txBody>
      </p:sp>
      <p:pic>
        <p:nvPicPr>
          <p:cNvPr id="12293" name="Picture 1" descr="C:\Users\Lena\Pictures\barok\2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071563"/>
            <a:ext cx="38592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000500" y="5643563"/>
            <a:ext cx="371475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Wnętrze fary poznańskiej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86375" y="6000750"/>
            <a:ext cx="37147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Sklepienie kościoła jezuitów w </a:t>
            </a:r>
          </a:p>
          <a:p>
            <a:pPr algn="ctr">
              <a:defRPr/>
            </a:pPr>
            <a:r>
              <a:rPr lang="pl-PL" dirty="0"/>
              <a:t>Piotrkowie Trybunalskim</a:t>
            </a:r>
          </a:p>
        </p:txBody>
      </p:sp>
      <p:pic>
        <p:nvPicPr>
          <p:cNvPr id="13315" name="Picture 2" descr="C:\Users\Lena\Pictures\barok\413PX-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71500"/>
            <a:ext cx="3933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trzałka w lewo 9"/>
          <p:cNvSpPr/>
          <p:nvPr/>
        </p:nvSpPr>
        <p:spPr>
          <a:xfrm>
            <a:off x="4572000" y="785813"/>
            <a:ext cx="1714500" cy="642937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sztukateria</a:t>
            </a:r>
          </a:p>
        </p:txBody>
      </p:sp>
      <p:sp>
        <p:nvSpPr>
          <p:cNvPr id="11" name="Strzałka w lewo 10"/>
          <p:cNvSpPr/>
          <p:nvPr/>
        </p:nvSpPr>
        <p:spPr>
          <a:xfrm>
            <a:off x="3429000" y="3429000"/>
            <a:ext cx="1571625" cy="642938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plafon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8" name="Prostokąt 7"/>
          <p:cNvSpPr/>
          <p:nvPr/>
        </p:nvSpPr>
        <p:spPr>
          <a:xfrm>
            <a:off x="928688" y="1357313"/>
            <a:ext cx="7215187" cy="521493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sakralnej architektury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budowle monumentalne,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falista  fasada dzięki łamanym liniom gzymsów– dynamizm,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woluty,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pilastry,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elewacje dwukondygnacyjne dzięki ozdobnym gzymsom,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elewacja zdobiona rzeźbami umieszczonymi w niszach zwieńczona </a:t>
            </a:r>
          </a:p>
          <a:p>
            <a:pPr lvl="1">
              <a:defRPr/>
            </a:pPr>
            <a:r>
              <a:rPr lang="pl-PL" dirty="0"/>
              <a:t>    tympanonem,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elementem dominującym kopuły; zaczęto stosować kopuły o  </a:t>
            </a:r>
          </a:p>
          <a:p>
            <a:pPr lvl="1">
              <a:defRPr/>
            </a:pPr>
            <a:r>
              <a:rPr lang="pl-PL" dirty="0"/>
              <a:t>    kształcie elipsy,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kształty nieregularne,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wnętrza kościołów bardzo bogato zdobione  - przepych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wykorzystanie  sztukaterii,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sklepienia pokryte freskami – plafony,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na skrzyżowaniu naw kopuły zdobione freskami,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otwarte kaplice,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kolumny w kształcie spirali </a:t>
            </a:r>
          </a:p>
          <a:p>
            <a:pPr lvl="1"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87423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Lena\Pictures\barok\palac_wersalsk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25"/>
            <a:ext cx="519747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" descr="C:\Users\Lena\Pictures\barok\e8ab1ff79520fb50f1c21d8c66a773b8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643313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572125" y="2357438"/>
            <a:ext cx="335756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Wersalu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6387" name="Picture 2" descr="C:\Users\Lena\Pictures\barok\Versailles-symbol-absolutyz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00125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Lena\Pictures\barok\Wersal ogr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428625" y="5143500"/>
            <a:ext cx="44291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Wersalu – ogrody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7411" name="Picture 4" descr="C:\Users\Lena\Pictures\barok\schloss-schoenbrunn--oesterreich-werbung--d_1166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0125"/>
            <a:ext cx="825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Lena\Pictures\barok\Pałac w Schonbrunn koło Wied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357563"/>
            <a:ext cx="44275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Lena\Pictures\barok\imagesCA1BZXT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88"/>
            <a:ext cx="428625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357188" y="6000750"/>
            <a:ext cx="3357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Pałac w Schonbrunn koło Wiednia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8435" name="Picture 1" descr="C:\Users\Lena\Pictures\barok\e8ab1ff79520fb50f1c21d8c66a773b8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Lena\Pictures\barok\imagesCA1BZXT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7138" y="3429000"/>
            <a:ext cx="50911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5429250" y="1714500"/>
            <a:ext cx="3357563" cy="7143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Porównaj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pic>
        <p:nvPicPr>
          <p:cNvPr id="19459" name="Picture 2" descr="C:\Users\Lena\Pictures\barok\795px-10_Versailles_mert_de_gevel_van_Gabriel_en_de_opera_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40005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Lena\Pictures\barok\5475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071563"/>
            <a:ext cx="4048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57188" y="6000750"/>
            <a:ext cx="3357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Plan pałacu w Wersalu.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7188" y="4429125"/>
            <a:ext cx="8001000" cy="142875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 err="1"/>
              <a:t>Entre</a:t>
            </a:r>
            <a:r>
              <a:rPr lang="pl-PL" b="1" dirty="0"/>
              <a:t> </a:t>
            </a:r>
            <a:r>
              <a:rPr lang="pl-PL" b="1" dirty="0" err="1"/>
              <a:t>cour</a:t>
            </a:r>
            <a:r>
              <a:rPr lang="pl-PL" b="1" dirty="0"/>
              <a:t> et </a:t>
            </a:r>
            <a:r>
              <a:rPr lang="pl-PL" b="1" dirty="0" err="1"/>
              <a:t>jardin</a:t>
            </a:r>
            <a:r>
              <a:rPr lang="pl-PL" b="1" dirty="0"/>
              <a:t> </a:t>
            </a:r>
            <a:r>
              <a:rPr lang="pl-PL" dirty="0"/>
              <a:t>(</a:t>
            </a:r>
            <a:r>
              <a:rPr lang="pl-PL" dirty="0" err="1"/>
              <a:t>fr</a:t>
            </a:r>
            <a:r>
              <a:rPr lang="pl-PL" dirty="0"/>
              <a:t>. między dziedzińcem a ogrodem) - typ pałacu barokowego, wykształconego we Francji w XVII wieku. Główny budynek, zwany </a:t>
            </a:r>
            <a:r>
              <a:rPr lang="pl-PL" dirty="0" err="1"/>
              <a:t>corps</a:t>
            </a:r>
            <a:r>
              <a:rPr lang="pl-PL" dirty="0"/>
              <a:t> de </a:t>
            </a:r>
            <a:r>
              <a:rPr lang="pl-PL" dirty="0" err="1"/>
              <a:t>logis</a:t>
            </a:r>
            <a:r>
              <a:rPr lang="pl-PL" dirty="0"/>
              <a:t>, leżał na osi między dziedzińcem honorowym (</a:t>
            </a:r>
            <a:r>
              <a:rPr lang="pl-PL" dirty="0" err="1"/>
              <a:t>cour</a:t>
            </a:r>
            <a:r>
              <a:rPr lang="pl-PL" dirty="0"/>
              <a:t> d' </a:t>
            </a:r>
            <a:r>
              <a:rPr lang="pl-PL" dirty="0" err="1"/>
              <a:t>honneur</a:t>
            </a:r>
            <a:r>
              <a:rPr lang="pl-PL" dirty="0"/>
              <a:t>) a ogrodem, znajdującym się na tyłach pałacu.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dworska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8688" y="928688"/>
            <a:ext cx="7215187" cy="32146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dworskiej architektury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wielkie kompleksy dworskie otoczone ogrodami,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budowle otwarte z bocznymi skrzydłami,  często na planie litery U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część budynku cofnięta lub wysunięta co sprawiało wrażenie</a:t>
            </a:r>
          </a:p>
          <a:p>
            <a:pPr lvl="1">
              <a:defRPr/>
            </a:pPr>
            <a:r>
              <a:rPr lang="pl-PL" dirty="0"/>
              <a:t>    falowania – dynamika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część środkowa z głównym wejściem,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monumentalne schody,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elewacja ozdobna z wykorzystaniem pilastrów, ozdobnych gzymsów,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ogród i park zaprojektowany geometrycznie, z wykorzystaniem </a:t>
            </a:r>
          </a:p>
          <a:p>
            <a:pPr lvl="1">
              <a:defRPr/>
            </a:pPr>
            <a:r>
              <a:rPr lang="pl-PL" dirty="0"/>
              <a:t>    basenów, fontann, geometrycznie przycinanych trawników, </a:t>
            </a:r>
          </a:p>
          <a:p>
            <a:pPr lvl="1">
              <a:defRPr/>
            </a:pPr>
            <a:r>
              <a:rPr lang="pl-PL" dirty="0"/>
              <a:t>    ozdobnych żywopłotów i  klombów.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38" y="4214813"/>
            <a:ext cx="7715250" cy="242887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Najsławniejsi architekci:</a:t>
            </a:r>
          </a:p>
          <a:p>
            <a:pPr>
              <a:defRPr/>
            </a:pPr>
            <a:r>
              <a:rPr lang="pl-PL" dirty="0"/>
              <a:t>Giovanni Lorenzo Bernini                                                          Francesco Borromini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</a:t>
            </a:r>
          </a:p>
          <a:p>
            <a:pPr algn="ctr"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</a:t>
            </a:r>
          </a:p>
        </p:txBody>
      </p:sp>
      <p:pic>
        <p:nvPicPr>
          <p:cNvPr id="20485" name="Picture 2" descr="C:\Users\Lena\Pictures\barok\Giovanni Lorenzo Bern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714875"/>
            <a:ext cx="1117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Lena\Pictures\barok\Francesco Boroom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714875"/>
            <a:ext cx="107156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071563" y="4929188"/>
            <a:ext cx="2214562" cy="15716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l-PL" dirty="0"/>
              <a:t>  Kolumnada wokół</a:t>
            </a:r>
          </a:p>
          <a:p>
            <a:pPr>
              <a:defRPr/>
            </a:pPr>
            <a:r>
              <a:rPr lang="pl-PL" dirty="0"/>
              <a:t>   Placu św. Piotra w </a:t>
            </a:r>
          </a:p>
          <a:p>
            <a:pPr>
              <a:defRPr/>
            </a:pPr>
            <a:r>
              <a:rPr lang="pl-PL" dirty="0"/>
              <a:t>  Rzymie,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/>
              <a:t> Przebudowywał </a:t>
            </a:r>
          </a:p>
          <a:p>
            <a:pPr>
              <a:defRPr/>
            </a:pPr>
            <a:r>
              <a:rPr lang="pl-PL" dirty="0"/>
              <a:t>  Luwr.</a:t>
            </a:r>
          </a:p>
        </p:txBody>
      </p:sp>
      <p:sp>
        <p:nvSpPr>
          <p:cNvPr id="8" name="Prostokąt 7"/>
          <p:cNvSpPr/>
          <p:nvPr/>
        </p:nvSpPr>
        <p:spPr>
          <a:xfrm>
            <a:off x="6000750" y="4929188"/>
            <a:ext cx="2214563" cy="157162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pl-PL" dirty="0"/>
              <a:t> kościół św. Agnieszki</a:t>
            </a:r>
          </a:p>
          <a:p>
            <a:pPr>
              <a:defRPr/>
            </a:pPr>
            <a:r>
              <a:rPr lang="pl-PL" dirty="0"/>
              <a:t>  w Rzymie,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l-PL" dirty="0"/>
              <a:t> kościół św. Karola u </a:t>
            </a:r>
          </a:p>
          <a:p>
            <a:pPr>
              <a:defRPr/>
            </a:pPr>
            <a:r>
              <a:rPr lang="pl-PL" dirty="0"/>
              <a:t>   czterech źródeł.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Spis treści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685800" y="1785938"/>
            <a:ext cx="7772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Barok – pojęcie.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Architektura baroku.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Sztuka baroku. </a:t>
            </a:r>
          </a:p>
          <a:p>
            <a:pPr marL="1657350" lvl="2" indent="-742950">
              <a:buFont typeface="Arial" pitchFamily="34" charset="0"/>
              <a:buChar char="•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Malarstwo</a:t>
            </a:r>
          </a:p>
          <a:p>
            <a:pPr marL="1657350" lvl="2" indent="-742950">
              <a:buFont typeface="Arial" pitchFamily="34" charset="0"/>
              <a:buChar char="•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Rzeźba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Muzyka barokowa.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Filozofia w okresie baroku.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Myśl polityczna .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pl-PL" sz="2000" dirty="0">
                <a:latin typeface="+mj-lt"/>
                <a:ea typeface="+mj-ea"/>
                <a:cs typeface="+mj-cs"/>
              </a:rPr>
              <a:t>Nauka</a:t>
            </a:r>
          </a:p>
          <a:p>
            <a:pPr marL="742950" indent="-742950">
              <a:defRPr/>
            </a:pPr>
            <a:endParaRPr lang="pl-PL" sz="2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1507" name="Picture 3" descr="C:\Users\Lena\Pictures\barok\REMBRANDT WYMARSZ STRZELCÓ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857250"/>
            <a:ext cx="3857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Lena\Pictures\barok\CARAVAGGIO POWOŁANIE ŚW. MATEUS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3200400"/>
            <a:ext cx="3906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C:\Users\Lena\Pictures\barok\VELAZQUEZ - INFAN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857250"/>
            <a:ext cx="30718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37861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malarstwa barokowego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różnorodna tematyka – religijna, mitologiczna, portrety, pejzaże, </a:t>
            </a:r>
          </a:p>
          <a:p>
            <a:pPr lvl="1">
              <a:defRPr/>
            </a:pPr>
            <a:r>
              <a:rPr lang="pl-PL" dirty="0"/>
              <a:t>    martwa natura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zastosowanie światłocienia,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zastosowanie perspektywy,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bogata kolorystyka; przeważają kolory ciepłe,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dynamika,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ekspresja – postacie wyrażają emocje,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punktowe światło, które wydobywa postacie z cienia – silny kontrast </a:t>
            </a:r>
          </a:p>
          <a:p>
            <a:pPr lvl="1">
              <a:defRPr/>
            </a:pPr>
            <a:r>
              <a:rPr lang="pl-PL" dirty="0"/>
              <a:t>    między światłem a cieniem.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realizm przedstawianych postaci.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3555" name="Picture 2" descr="C:\Users\Lena\Pictures\barok\451px-Bild-Ottavio_Leoni,_Caravagg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14313"/>
            <a:ext cx="19319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6786563" y="2928938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MICHELANGELO</a:t>
            </a:r>
          </a:p>
          <a:p>
            <a:pPr algn="ctr">
              <a:defRPr/>
            </a:pPr>
            <a:r>
              <a:rPr lang="pl-PL" dirty="0"/>
              <a:t>CARRAVAGIO</a:t>
            </a:r>
          </a:p>
        </p:txBody>
      </p:sp>
      <p:pic>
        <p:nvPicPr>
          <p:cNvPr id="23557" name="Picture 3" descr="C:\Users\Lena\Pictures\barok\514px-Michelangelo_Caravaggio_BACH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8" y="1143000"/>
            <a:ext cx="3489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71500" y="5572125"/>
            <a:ext cx="26431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Bachus</a:t>
            </a:r>
          </a:p>
        </p:txBody>
      </p:sp>
      <p:pic>
        <p:nvPicPr>
          <p:cNvPr id="23559" name="Picture 4" descr="C:\Users\Lena\Pictures\barok\CARAVAGGIO NAWRÓCENIE ŚW. PAWŁ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143000"/>
            <a:ext cx="307498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4000500" y="5572125"/>
            <a:ext cx="2857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Nawrócenie św. Pawła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ena\Pictures\barok\CARAVAGGIO POWOŁANIE ŚW. MATEUS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071563"/>
            <a:ext cx="5595937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13" cy="796925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4580" name="Picture 2" descr="C:\Users\Lena\Pictures\barok\451px-Bild-Ottavio_Leoni,_Caravagg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4313"/>
            <a:ext cx="1931988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6786563" y="2928938"/>
            <a:ext cx="221456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MICHELANGELO</a:t>
            </a:r>
          </a:p>
          <a:p>
            <a:pPr algn="ctr">
              <a:defRPr/>
            </a:pPr>
            <a:r>
              <a:rPr lang="pl-PL" dirty="0"/>
              <a:t>CARRAVAGIO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43625" y="5715000"/>
            <a:ext cx="2857500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Powołanie św. Mateusza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5603" name="Picture 2" descr="C:\Users\Lena\Pictures\barok\gre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14313"/>
            <a:ext cx="17446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5072063" y="1071563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EL GRECO</a:t>
            </a:r>
          </a:p>
        </p:txBody>
      </p:sp>
      <p:pic>
        <p:nvPicPr>
          <p:cNvPr id="25605" name="Picture 3" descr="C:\Users\Lena\Pictures\barok\el_greco_adoracja_imienia_jezusowego_(sen_filipa_II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357313"/>
            <a:ext cx="35750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Users\Lena\Pictures\barok\el_greco_pi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500313"/>
            <a:ext cx="4637088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500063" y="6072188"/>
            <a:ext cx="3571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Adoracja Imienia Jezusowego</a:t>
            </a:r>
          </a:p>
        </p:txBody>
      </p:sp>
      <p:sp>
        <p:nvSpPr>
          <p:cNvPr id="8" name="Prostokąt 7"/>
          <p:cNvSpPr/>
          <p:nvPr/>
        </p:nvSpPr>
        <p:spPr>
          <a:xfrm>
            <a:off x="5429250" y="6072188"/>
            <a:ext cx="2857500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Pieta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6627" name="Picture 2" descr="C:\Users\Lena\Pictures\barok\REMBRANDT AUTO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14313"/>
            <a:ext cx="1536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214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REMBRANDT van RIJN</a:t>
            </a:r>
          </a:p>
        </p:txBody>
      </p:sp>
      <p:pic>
        <p:nvPicPr>
          <p:cNvPr id="26629" name="Picture 3" descr="C:\Users\Lena\Pictures\barok\REMBRANDT - LEKCJA ANATOMII DOKTORA TUL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000125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857250" y="6000750"/>
            <a:ext cx="57864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Lekcja anatomii doktora </a:t>
            </a:r>
            <a:r>
              <a:rPr lang="pl-PL" dirty="0" err="1"/>
              <a:t>Tulpa</a:t>
            </a:r>
            <a:r>
              <a:rPr lang="pl-PL" dirty="0"/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7651" name="Picture 2" descr="C:\Users\Lena\Pictures\barok\REMBRANDT AUTO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14313"/>
            <a:ext cx="15367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21456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REMBRANDT van RIJN</a:t>
            </a:r>
          </a:p>
        </p:txBody>
      </p:sp>
      <p:pic>
        <p:nvPicPr>
          <p:cNvPr id="27653" name="Picture 2" descr="C:\Users\Lena\Pictures\barok\REMBRANDT WYMARSZ STRZELCÓ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28688"/>
            <a:ext cx="6072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500188" y="6072188"/>
            <a:ext cx="357187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Nocna straż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6615113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8675" name="Picture 2" descr="C:\Users\Lena\Pictures\barok\PETER PAUL RUB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14313"/>
            <a:ext cx="16224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215188" y="25717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PETER PAUL RUBENS</a:t>
            </a:r>
          </a:p>
        </p:txBody>
      </p:sp>
      <p:pic>
        <p:nvPicPr>
          <p:cNvPr id="28677" name="Picture 3" descr="C:\Users\Lena\Pictures\barok\RUBENS OSTATNIA KOMUNIA ŚW. FRANCUIS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26336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C:\Users\Lena\Pictures\barok\RUBENS UKRZYŻOWAN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1000125"/>
            <a:ext cx="35718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42875" y="607218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Ostatnia komunia św. Franciszka</a:t>
            </a:r>
          </a:p>
        </p:txBody>
      </p:sp>
      <p:sp>
        <p:nvSpPr>
          <p:cNvPr id="8" name="Prostokąt 7"/>
          <p:cNvSpPr/>
          <p:nvPr/>
        </p:nvSpPr>
        <p:spPr>
          <a:xfrm>
            <a:off x="3643313" y="607218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Ukrzyżowanie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6615113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29699" name="Picture 2" descr="C:\Users\Lena\Pictures\barok\PETER PAUL RUBE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14313"/>
            <a:ext cx="16224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215188" y="2571750"/>
            <a:ext cx="1785937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PETER PAUL RUBENS</a:t>
            </a:r>
          </a:p>
        </p:txBody>
      </p:sp>
      <p:sp>
        <p:nvSpPr>
          <p:cNvPr id="8" name="Prostokąt 7"/>
          <p:cNvSpPr/>
          <p:nvPr/>
        </p:nvSpPr>
        <p:spPr>
          <a:xfrm>
            <a:off x="5214938" y="5429250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Trzy gracje</a:t>
            </a:r>
          </a:p>
        </p:txBody>
      </p:sp>
      <p:pic>
        <p:nvPicPr>
          <p:cNvPr id="29702" name="Picture 2" descr="C:\Users\Lena\Pictures\barok\rUBENS TRZY GRAC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928688"/>
            <a:ext cx="43894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1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0723" name="Picture 2" descr="C:\Users\Lena\Pictures\barok\24BB1B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85750"/>
            <a:ext cx="1741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50031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DIEGO VALEZQUEZ</a:t>
            </a:r>
          </a:p>
        </p:txBody>
      </p:sp>
      <p:pic>
        <p:nvPicPr>
          <p:cNvPr id="30725" name="Picture 3" descr="C:\Users\Lena\Pictures\barok\VELAZQUEZ - INFAN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46386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5500688" y="5786438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Panny dworskie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Barok - definicja</a:t>
            </a:r>
          </a:p>
        </p:txBody>
      </p:sp>
      <p:sp>
        <p:nvSpPr>
          <p:cNvPr id="3" name="Prostokąt 2"/>
          <p:cNvSpPr/>
          <p:nvPr/>
        </p:nvSpPr>
        <p:spPr>
          <a:xfrm>
            <a:off x="500063" y="1357313"/>
            <a:ext cx="8143875" cy="485775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2400" b="1" dirty="0"/>
              <a:t>Barok</a:t>
            </a:r>
            <a:r>
              <a:rPr lang="pl-PL" sz="2400" dirty="0"/>
              <a:t> – epoka w dziejach kultury europejskiej, zapoczątkowana</a:t>
            </a:r>
          </a:p>
          <a:p>
            <a:pPr>
              <a:defRPr/>
            </a:pPr>
            <a:r>
              <a:rPr lang="pl-PL" sz="2400" dirty="0"/>
              <a:t>	  soborem trydenckim, która przypada na okres od 	 	  połowy XVI do początku XVIII w.</a:t>
            </a:r>
          </a:p>
          <a:p>
            <a:pPr>
              <a:defRPr/>
            </a:pPr>
            <a:r>
              <a:rPr lang="pl-PL" sz="2400" dirty="0"/>
              <a:t>	</a:t>
            </a:r>
            <a:r>
              <a:rPr lang="pl-PL" sz="2400" b="1" dirty="0"/>
              <a:t>  Epokę tę cechuje: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odrzucenie renesansowego ładu i harmonii,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położenie nacisku na ruch, kontrast i dynamikę,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wykorzystanie sztuki i architektury do umacniania   </a:t>
            </a:r>
          </a:p>
          <a:p>
            <a:pPr lvl="2">
              <a:defRPr/>
            </a:pPr>
            <a:r>
              <a:rPr lang="pl-PL" sz="2400" dirty="0"/>
              <a:t>    wiary katolickiej i nawracania innowierców,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przepych i bogactwo form,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łączenie różnych elementów,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pl-PL" sz="2400" dirty="0"/>
              <a:t>  posługiwanie się alegorią i personifikacją.</a:t>
            </a:r>
          </a:p>
          <a:p>
            <a:pPr>
              <a:defRPr/>
            </a:pPr>
            <a:endParaRPr lang="pl-PL" sz="2400" dirty="0"/>
          </a:p>
          <a:p>
            <a:pPr>
              <a:defRPr/>
            </a:pPr>
            <a:endParaRPr lang="pl-PL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1511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1747" name="Picture 2" descr="C:\Users\Lena\Pictures\barok\24BB1B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285750"/>
            <a:ext cx="1741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7143750" y="2500313"/>
            <a:ext cx="1785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DIEGO VALEZQUEZ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625" y="4286250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Triumf Bachusa</a:t>
            </a:r>
          </a:p>
        </p:txBody>
      </p:sp>
      <p:pic>
        <p:nvPicPr>
          <p:cNvPr id="31750" name="Picture 2" descr="C:\Users\Lena\Pictures\barok\VELAZQUEZ - TRIUM BACCH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43576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C:\Users\Lena\Pictures\barok\VELAZQUEZ - VENZUZ ZE ZWIERCIADŁ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3357563"/>
            <a:ext cx="41259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428750" y="5572125"/>
            <a:ext cx="3286125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Wenus ze zwierciadłem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38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malarstwo </a:t>
            </a:r>
          </a:p>
        </p:txBody>
      </p:sp>
      <p:pic>
        <p:nvPicPr>
          <p:cNvPr id="32771" name="Picture 2" descr="C:\Users\Lena\Pictures\barok\ANTON VAN DYCK - AUTOPORTRET ZE SŁONECZNIK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071563"/>
            <a:ext cx="5424488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1714500" y="5786438"/>
            <a:ext cx="5429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ANTON VAN DYCK – Autoportret ze słonecznikiem.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5329238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3795" name="Picture 3" descr="C:\Users\Lena\Pictures\barok\08_bernini_porwanie_prozerp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57188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C:\Users\Lena\Pictures\barok\18_bernini_d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00438"/>
            <a:ext cx="22050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 descr="C:\Users\Lena\Pictures\barok\7ee3fc8200095d864c1f94e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071563"/>
            <a:ext cx="3786188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26431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rzeźby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różnorodna tematyka – religijna, mitologiczna,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dynamizm – ruch , 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patos,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teatralność gestu,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ekspresja,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realizm, </a:t>
            </a:r>
          </a:p>
          <a:p>
            <a:pPr lvl="1">
              <a:defRPr/>
            </a:pPr>
            <a:r>
              <a:rPr lang="pl-PL" dirty="0"/>
              <a:t>  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5843" name="Picture 3" descr="C:\Users\Lena\Pictures\barok\08_bernini_porwanie_prozerp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143000"/>
            <a:ext cx="328612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Users\Lena\Pictures\barok\10_bernini_d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143000"/>
            <a:ext cx="2928937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928688" y="5929313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Porwanie Prozerpiny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sp>
        <p:nvSpPr>
          <p:cNvPr id="6" name="Prostokąt 5"/>
          <p:cNvSpPr/>
          <p:nvPr/>
        </p:nvSpPr>
        <p:spPr>
          <a:xfrm>
            <a:off x="571500" y="5929313"/>
            <a:ext cx="32861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Ekstaza św. Teresy</a:t>
            </a:r>
          </a:p>
        </p:txBody>
      </p:sp>
      <p:pic>
        <p:nvPicPr>
          <p:cNvPr id="36868" name="Picture 4" descr="C:\Users\Lena\Pictures\barok\18_bernini_de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143000"/>
            <a:ext cx="3246438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Lena\Pictures\barok\7ee3fc8200095d864c1f94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143000"/>
            <a:ext cx="4989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4000500" y="5072063"/>
            <a:ext cx="5000625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Giovanni Bernini, Fontanna Czterech Rzek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Lena\Pictures\barok\fontanna_di_tre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000125"/>
            <a:ext cx="6848475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57863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Sztuka baroku – rzeźba</a:t>
            </a:r>
          </a:p>
        </p:txBody>
      </p:sp>
      <p:pic>
        <p:nvPicPr>
          <p:cNvPr id="37892" name="Picture 2" descr="C:\Users\Lena\Pictures\barok\trev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143000"/>
            <a:ext cx="2428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571500" y="5929313"/>
            <a:ext cx="4643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 Fontanna di Trevi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Muzyka barokowa</a:t>
            </a:r>
          </a:p>
        </p:txBody>
      </p:sp>
      <p:sp>
        <p:nvSpPr>
          <p:cNvPr id="4" name="Prostokąt 3"/>
          <p:cNvSpPr/>
          <p:nvPr/>
        </p:nvSpPr>
        <p:spPr>
          <a:xfrm>
            <a:off x="928688" y="1143000"/>
            <a:ext cx="7215187" cy="14287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Cechy muzyki barokowej</a:t>
            </a:r>
            <a:r>
              <a:rPr lang="pl-PL" dirty="0"/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budowa wspaniałych organów,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rozwój teatrów operowych we Włoszech, 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pl-PL" dirty="0"/>
              <a:t>   formy: opery, msze, oratoria, koncerty solowe, pasje</a:t>
            </a:r>
          </a:p>
        </p:txBody>
      </p:sp>
      <p:sp>
        <p:nvSpPr>
          <p:cNvPr id="6" name="Prostokąt 5"/>
          <p:cNvSpPr/>
          <p:nvPr/>
        </p:nvSpPr>
        <p:spPr>
          <a:xfrm>
            <a:off x="928688" y="2786063"/>
            <a:ext cx="7215187" cy="264318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Za początek baroku w muzyce </a:t>
            </a:r>
            <a:r>
              <a:rPr lang="pl-PL" dirty="0"/>
              <a:t>przyjmuje się rok 1600 - datę wystawienia pierwszej opery Jacopo Periego - Eurydyka. Symbolicznym końcem epoki jest rok 1750 - data śmierci Johanna Sebastiana Bacha. </a:t>
            </a:r>
          </a:p>
          <a:p>
            <a:pPr>
              <a:defRPr/>
            </a:pPr>
            <a:r>
              <a:rPr lang="pl-PL" b="1" dirty="0"/>
              <a:t>Na muzykę barokową miały wpływ</a:t>
            </a:r>
            <a:r>
              <a:rPr lang="pl-PL" dirty="0"/>
              <a:t>:</a:t>
            </a:r>
          </a:p>
          <a:p>
            <a:pPr>
              <a:defRPr/>
            </a:pPr>
            <a:r>
              <a:rPr lang="pl-PL" dirty="0"/>
              <a:t> - kontrreformacja, </a:t>
            </a:r>
          </a:p>
          <a:p>
            <a:pPr>
              <a:defRPr/>
            </a:pPr>
            <a:r>
              <a:rPr lang="pl-PL" dirty="0"/>
              <a:t> - ceremoniał francuskiego dworu absolutystycznego, </a:t>
            </a:r>
          </a:p>
          <a:p>
            <a:pPr>
              <a:defRPr/>
            </a:pPr>
            <a:r>
              <a:rPr lang="pl-PL" dirty="0"/>
              <a:t> - teoria afektów – takie uczucia jak miłość, nienawiść, smutek, pożądanie </a:t>
            </a:r>
          </a:p>
          <a:p>
            <a:pPr>
              <a:defRPr/>
            </a:pPr>
            <a:r>
              <a:rPr lang="pl-PL" dirty="0"/>
              <a:t>   mogą być wyrażane środkami muzycznymi</a:t>
            </a:r>
          </a:p>
          <a:p>
            <a:pPr>
              <a:defRPr/>
            </a:pPr>
            <a:r>
              <a:rPr lang="pl-PL" dirty="0"/>
              <a:t> - potęga arystokracji i włoskiego mieszczaństwa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Muzyka barokowa – twórcy </a:t>
            </a:r>
          </a:p>
        </p:txBody>
      </p:sp>
      <p:sp>
        <p:nvSpPr>
          <p:cNvPr id="8" name="Prostokąt 7"/>
          <p:cNvSpPr/>
          <p:nvPr/>
        </p:nvSpPr>
        <p:spPr>
          <a:xfrm>
            <a:off x="4286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   Claudio Monteverdi</a:t>
            </a:r>
          </a:p>
        </p:txBody>
      </p:sp>
      <p:sp>
        <p:nvSpPr>
          <p:cNvPr id="9" name="Prostokąt 8"/>
          <p:cNvSpPr/>
          <p:nvPr/>
        </p:nvSpPr>
        <p:spPr>
          <a:xfrm>
            <a:off x="32861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Georg Friedrich Haendel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43625" y="1214438"/>
            <a:ext cx="2643188" cy="22145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Jan Sebastian Bach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928813" y="3714750"/>
            <a:ext cx="2643187" cy="22145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Domenico  Scarlatti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000625" y="3714750"/>
            <a:ext cx="2643188" cy="22145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          Antonio Vivaldi</a:t>
            </a:r>
          </a:p>
        </p:txBody>
      </p:sp>
      <p:pic>
        <p:nvPicPr>
          <p:cNvPr id="39944" name="Picture 2" descr="C:\Users\Lena\Pictures\barok\TONIO VIVAL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857625"/>
            <a:ext cx="12684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3" descr="C:\Users\Lena\Pictures\barok\SCARLAT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857625"/>
            <a:ext cx="11445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4" descr="C:\Users\Lena\Pictures\barok\HAEND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8" y="1285875"/>
            <a:ext cx="1252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5" descr="C:\Users\Lena\Pictures\barok\MONTEVERD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357313"/>
            <a:ext cx="1214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6" descr="C:\Users\Lena\Pictures\barok\JAN SEBASTIAN BA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1285875"/>
            <a:ext cx="13144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mtClean="0"/>
              <a:t>Architektura barokowa</a:t>
            </a:r>
          </a:p>
        </p:txBody>
      </p:sp>
      <p:pic>
        <p:nvPicPr>
          <p:cNvPr id="5123" name="Picture 2" descr="C:\Users\Lena\Pictures\barok\Notre d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000125"/>
            <a:ext cx="185737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Lena\Pictures\barok\Il Ge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071563"/>
            <a:ext cx="4902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85813" y="3429000"/>
            <a:ext cx="2500312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GOTYK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14625" y="6143625"/>
            <a:ext cx="2500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RENESANS</a:t>
            </a:r>
          </a:p>
        </p:txBody>
      </p:sp>
      <p:sp>
        <p:nvSpPr>
          <p:cNvPr id="8" name="Prostokąt 7"/>
          <p:cNvSpPr/>
          <p:nvPr/>
        </p:nvSpPr>
        <p:spPr>
          <a:xfrm>
            <a:off x="5143500" y="5429250"/>
            <a:ext cx="2500313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BAROK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428625" y="5929313"/>
            <a:ext cx="80010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 err="1"/>
              <a:t>Il</a:t>
            </a:r>
            <a:r>
              <a:rPr lang="pl-PL" dirty="0"/>
              <a:t> </a:t>
            </a:r>
            <a:r>
              <a:rPr lang="pl-PL" dirty="0" err="1"/>
              <a:t>Gesu</a:t>
            </a:r>
            <a:r>
              <a:rPr lang="pl-PL" dirty="0"/>
              <a:t> – Rysunek z XVII w. Giovanni </a:t>
            </a:r>
            <a:r>
              <a:rPr lang="pl-PL" dirty="0" err="1"/>
              <a:t>Batista</a:t>
            </a:r>
            <a:r>
              <a:rPr lang="pl-PL" dirty="0"/>
              <a:t> </a:t>
            </a:r>
            <a:r>
              <a:rPr lang="pl-PL" dirty="0" err="1"/>
              <a:t>Falda</a:t>
            </a:r>
            <a:r>
              <a:rPr lang="pl-PL" dirty="0"/>
              <a:t> </a:t>
            </a:r>
          </a:p>
        </p:txBody>
      </p:sp>
      <p:pic>
        <p:nvPicPr>
          <p:cNvPr id="6148" name="Picture 3" descr="C:\Users\Lena\Pictures\barok\Giovanni Batista Fal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857250"/>
            <a:ext cx="7643812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57813" y="5857875"/>
            <a:ext cx="3429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Fasada kościoła pod wezwaniem </a:t>
            </a:r>
          </a:p>
          <a:p>
            <a:pPr algn="ctr">
              <a:defRPr/>
            </a:pPr>
            <a:r>
              <a:rPr lang="pl-PL" dirty="0"/>
              <a:t>św. Karola u czterech źródeł w Rzymie</a:t>
            </a:r>
          </a:p>
        </p:txBody>
      </p:sp>
      <p:pic>
        <p:nvPicPr>
          <p:cNvPr id="7172" name="Picture 4" descr="C:\Users\Lena\Pictures\barok\Il G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4902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C:\Users\Lena\Pictures\barok\Fasada San Car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071563"/>
            <a:ext cx="350043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785813" y="5857875"/>
            <a:ext cx="3429000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Kościół  IL </a:t>
            </a:r>
            <a:r>
              <a:rPr lang="pl-PL" dirty="0" err="1"/>
              <a:t>Gesu</a:t>
            </a:r>
            <a:r>
              <a:rPr lang="pl-PL" dirty="0"/>
              <a:t> w Rzymie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063" y="2143125"/>
            <a:ext cx="7929562" cy="78581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Woluta</a:t>
            </a:r>
            <a:r>
              <a:rPr lang="pl-PL" dirty="0"/>
              <a:t> – element dekoracyjny lub motyw ornamentalny w formie ślimacznicy, spirali, zwoju. </a:t>
            </a:r>
          </a:p>
        </p:txBody>
      </p:sp>
      <p:sp>
        <p:nvSpPr>
          <p:cNvPr id="8" name="Prostokąt 7"/>
          <p:cNvSpPr/>
          <p:nvPr/>
        </p:nvSpPr>
        <p:spPr>
          <a:xfrm>
            <a:off x="500063" y="1000125"/>
            <a:ext cx="7929562" cy="100012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Pilaster </a:t>
            </a:r>
            <a:r>
              <a:rPr lang="pl-PL" dirty="0"/>
              <a:t>– ustawiony przy ścianie (lub w częściowo w nią wtopiony) płaski filar, nieznacznie występujący przed lico ściany. Pełni on zarówno funkcję konstrukcyjną (podpora), jak też dekoracyjną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0063" y="3071813"/>
            <a:ext cx="7929562" cy="11430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Gzyms</a:t>
            </a:r>
            <a:r>
              <a:rPr lang="pl-PL" dirty="0"/>
              <a:t> – wystający poza mur element architektoniczny w postaci poziomej, zwykle profilowanej listwy, która chroni elewację budynku przed ściekającą wodą deszczową. Pełni też funkcję ozdobną.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00063" y="4357688"/>
            <a:ext cx="7929562" cy="78581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Plafon</a:t>
            </a:r>
            <a:r>
              <a:rPr lang="pl-PL" dirty="0"/>
              <a:t>  - sufit lub podniebienna część sklepienia ozdobiona sztukaterią, freskiem. Bywa otoczony dekoracyjnym obramieniem.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00063" y="5286375"/>
            <a:ext cx="7929562" cy="785813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b="1" dirty="0"/>
              <a:t>Sztukateria </a:t>
            </a:r>
            <a:r>
              <a:rPr lang="pl-PL" dirty="0"/>
              <a:t>– dekoracja wykonana z gipsu, często odlewana i montowana</a:t>
            </a:r>
          </a:p>
          <a:p>
            <a:pPr>
              <a:defRPr/>
            </a:pPr>
            <a:r>
              <a:rPr lang="pl-PL" dirty="0"/>
              <a:t>do sufitów czy ścian; może zostać </a:t>
            </a:r>
            <a:r>
              <a:rPr lang="pl-PL" dirty="0"/>
              <a:t>pokryta </a:t>
            </a:r>
            <a:r>
              <a:rPr lang="pl-PL" dirty="0"/>
              <a:t>złotem.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000125"/>
            <a:ext cx="4119563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trzałka w prawo 3"/>
          <p:cNvSpPr/>
          <p:nvPr/>
        </p:nvSpPr>
        <p:spPr>
          <a:xfrm>
            <a:off x="642938" y="2643188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woluta</a:t>
            </a:r>
          </a:p>
        </p:txBody>
      </p:sp>
      <p:sp>
        <p:nvSpPr>
          <p:cNvPr id="5" name="Strzałka w prawo 4"/>
          <p:cNvSpPr/>
          <p:nvPr/>
        </p:nvSpPr>
        <p:spPr>
          <a:xfrm>
            <a:off x="1357313" y="1571625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tympanon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714375" y="3357563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łamany gzyms</a:t>
            </a:r>
          </a:p>
        </p:txBody>
      </p:sp>
      <p:sp>
        <p:nvSpPr>
          <p:cNvPr id="7" name="Strzałka w prawo 6"/>
          <p:cNvSpPr/>
          <p:nvPr/>
        </p:nvSpPr>
        <p:spPr>
          <a:xfrm>
            <a:off x="642938" y="4143375"/>
            <a:ext cx="2120900" cy="698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pilastry</a:t>
            </a:r>
          </a:p>
        </p:txBody>
      </p:sp>
      <p:sp>
        <p:nvSpPr>
          <p:cNvPr id="8" name="Strzałka w lewo 7"/>
          <p:cNvSpPr/>
          <p:nvPr/>
        </p:nvSpPr>
        <p:spPr>
          <a:xfrm>
            <a:off x="4786313" y="2357438"/>
            <a:ext cx="4000500" cy="7143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wyraźnie obramowane drzwi i okna</a:t>
            </a:r>
          </a:p>
        </p:txBody>
      </p:sp>
      <p:sp>
        <p:nvSpPr>
          <p:cNvPr id="9" name="Prostokąt 8"/>
          <p:cNvSpPr/>
          <p:nvPr/>
        </p:nvSpPr>
        <p:spPr>
          <a:xfrm>
            <a:off x="6643688" y="3357563"/>
            <a:ext cx="2286000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dwukondygnacyjność</a:t>
            </a:r>
          </a:p>
        </p:txBody>
      </p:sp>
      <p:cxnSp>
        <p:nvCxnSpPr>
          <p:cNvPr id="11" name="Łącznik prosty ze strzałką 10"/>
          <p:cNvCxnSpPr/>
          <p:nvPr/>
        </p:nvCxnSpPr>
        <p:spPr>
          <a:xfrm rot="10800000">
            <a:off x="5715000" y="3071813"/>
            <a:ext cx="1071563" cy="428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rot="10800000" flipV="1">
            <a:off x="5715000" y="3509963"/>
            <a:ext cx="1081088" cy="704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27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pl-PL" sz="3600" smtClean="0"/>
              <a:t>FASADA</a:t>
            </a:r>
          </a:p>
        </p:txBody>
      </p:sp>
      <p:sp>
        <p:nvSpPr>
          <p:cNvPr id="21" name="Strzałka w lewo 20"/>
          <p:cNvSpPr/>
          <p:nvPr/>
        </p:nvSpPr>
        <p:spPr>
          <a:xfrm>
            <a:off x="5357813" y="4071938"/>
            <a:ext cx="2357437" cy="714375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/>
              <a:t>rzeźby w niszach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pPr eaLnBrk="1" hangingPunct="1"/>
            <a:r>
              <a:rPr lang="pl-PL" sz="3600" smtClean="0"/>
              <a:t>BAROK – architektura sakralna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38" y="6000750"/>
            <a:ext cx="7643812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Baldachim nad grobem św. Piotra  - Bazylika św. Piotra i Pawła</a:t>
            </a:r>
          </a:p>
        </p:txBody>
      </p:sp>
      <p:pic>
        <p:nvPicPr>
          <p:cNvPr id="10244" name="Picture 2" descr="C:\Users\Lena\Pictures\barok\Baldachim nad grobem św. Piotra Bern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928688"/>
            <a:ext cx="6626225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971</Words>
  <Application>Microsoft Office PowerPoint</Application>
  <PresentationFormat>Pokaz na ekranie (4:3)</PresentationFormat>
  <Paragraphs>226</Paragraphs>
  <Slides>38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Motyw pakietu Office</vt:lpstr>
      <vt:lpstr>KULTURA BAROKU W EUROPIE                  </vt:lpstr>
      <vt:lpstr>Spis treści</vt:lpstr>
      <vt:lpstr>Barok - definicja</vt:lpstr>
      <vt:lpstr>Architektura barokowa</vt:lpstr>
      <vt:lpstr>BAROK – architektura sakralna</vt:lpstr>
      <vt:lpstr>BAROK – architektura sakralna</vt:lpstr>
      <vt:lpstr>BAROK – architektura sakralna</vt:lpstr>
      <vt:lpstr>FASADA</vt:lpstr>
      <vt:lpstr>BAROK – architektura sakralna</vt:lpstr>
      <vt:lpstr>BAROK – architektura sakralna</vt:lpstr>
      <vt:lpstr>BAROK – architektura sakralna</vt:lpstr>
      <vt:lpstr>Slajd 12</vt:lpstr>
      <vt:lpstr>BAROK – architektura sakralna</vt:lpstr>
      <vt:lpstr>BAROK – architektura dworska</vt:lpstr>
      <vt:lpstr>BAROK – architektura dworska</vt:lpstr>
      <vt:lpstr>BAROK – architektura dworska</vt:lpstr>
      <vt:lpstr>BAROK – architektura dworska</vt:lpstr>
      <vt:lpstr>BAROK – architektura dworska</vt:lpstr>
      <vt:lpstr>BAROK – architektura dworska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malarstwo </vt:lpstr>
      <vt:lpstr>Sztuka baroku – rzeźba</vt:lpstr>
      <vt:lpstr>Sztuka baroku – rzeźba</vt:lpstr>
      <vt:lpstr>Sztuka baroku – rzeźba</vt:lpstr>
      <vt:lpstr>Sztuka baroku – rzeźba</vt:lpstr>
      <vt:lpstr>Sztuka baroku – rzeźba</vt:lpstr>
      <vt:lpstr>Muzyka barokowa</vt:lpstr>
      <vt:lpstr>Muzyka barokowa – twórcy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Lena</dc:creator>
  <cp:lastModifiedBy>Lena</cp:lastModifiedBy>
  <cp:revision>40</cp:revision>
  <dcterms:created xsi:type="dcterms:W3CDTF">2011-03-01T21:05:03Z</dcterms:created>
  <dcterms:modified xsi:type="dcterms:W3CDTF">2016-01-22T21:38:55Z</dcterms:modified>
</cp:coreProperties>
</file>